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33" r:id="rId2"/>
    <p:sldId id="334" r:id="rId3"/>
    <p:sldId id="336" r:id="rId4"/>
    <p:sldId id="337" r:id="rId5"/>
    <p:sldId id="258" r:id="rId6"/>
    <p:sldId id="257" r:id="rId7"/>
    <p:sldId id="262" r:id="rId8"/>
    <p:sldId id="265" r:id="rId9"/>
    <p:sldId id="259" r:id="rId10"/>
    <p:sldId id="260" r:id="rId11"/>
    <p:sldId id="263" r:id="rId12"/>
    <p:sldId id="261" r:id="rId13"/>
    <p:sldId id="273" r:id="rId14"/>
    <p:sldId id="274" r:id="rId15"/>
    <p:sldId id="264" r:id="rId16"/>
    <p:sldId id="268" r:id="rId17"/>
    <p:sldId id="269" r:id="rId18"/>
    <p:sldId id="275" r:id="rId19"/>
    <p:sldId id="276" r:id="rId20"/>
    <p:sldId id="286" r:id="rId21"/>
    <p:sldId id="287" r:id="rId22"/>
    <p:sldId id="270" r:id="rId23"/>
    <p:sldId id="271" r:id="rId24"/>
    <p:sldId id="278" r:id="rId25"/>
    <p:sldId id="279" r:id="rId26"/>
    <p:sldId id="330" r:id="rId27"/>
    <p:sldId id="280" r:id="rId28"/>
    <p:sldId id="281" r:id="rId29"/>
    <p:sldId id="283" r:id="rId30"/>
    <p:sldId id="285" r:id="rId31"/>
    <p:sldId id="288" r:id="rId32"/>
    <p:sldId id="289" r:id="rId33"/>
    <p:sldId id="294" r:id="rId34"/>
    <p:sldId id="295" r:id="rId35"/>
    <p:sldId id="297" r:id="rId36"/>
    <p:sldId id="298" r:id="rId37"/>
    <p:sldId id="300" r:id="rId38"/>
    <p:sldId id="301" r:id="rId39"/>
    <p:sldId id="327" r:id="rId40"/>
    <p:sldId id="338" r:id="rId4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Hanson" initials="KH" lastIdx="1" clrIdx="0">
    <p:extLst>
      <p:ext uri="{19B8F6BF-5375-455C-9EA6-DF929625EA0E}">
        <p15:presenceInfo xmlns:p15="http://schemas.microsoft.com/office/powerpoint/2012/main" userId="S::katherineh@disabilityrightsflorida.org::fcc8924b-18f1-485e-bb09-7bb38b074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4F3D0-EB30-4D2C-B7E9-82BCB9E568C0}" v="10" dt="2022-05-10T15:46:34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86469" autoAdjust="0"/>
  </p:normalViewPr>
  <p:slideViewPr>
    <p:cSldViewPr snapToGrid="0">
      <p:cViewPr varScale="1">
        <p:scale>
          <a:sx n="98" d="100"/>
          <a:sy n="98" d="100"/>
        </p:scale>
        <p:origin x="294" y="96"/>
      </p:cViewPr>
      <p:guideLst/>
    </p:cSldViewPr>
  </p:slideViewPr>
  <p:outlineViewPr>
    <p:cViewPr>
      <p:scale>
        <a:sx n="33" d="100"/>
        <a:sy n="33" d="100"/>
      </p:scale>
      <p:origin x="0" y="-129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CC57B822-8792-48FE-9496-9100CE2235C7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3F636590-0B5E-4DCE-B5C9-FE431C072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8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3604(c) is a separate violation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9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we just need to ask whether the issue involves a “dwelling” or services offered in conjunction with a dwelling.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84">
              <a:defRPr/>
            </a:pPr>
            <a:r>
              <a:rPr lang="en-US" dirty="0"/>
              <a:t>talk now about specific rights pwd have pursuant to fha so </a:t>
            </a:r>
          </a:p>
          <a:p>
            <a:pPr defTabSz="924784">
              <a:defRPr/>
            </a:pPr>
            <a:endParaRPr lang="en-US" dirty="0"/>
          </a:p>
          <a:p>
            <a:pPr defTabSz="924784">
              <a:defRPr/>
            </a:pPr>
            <a:r>
              <a:rPr lang="en-US" dirty="0"/>
              <a:t>but such term does not include current, illegal use of or addiction to a controlled substance</a:t>
            </a:r>
          </a:p>
          <a:p>
            <a:pPr defTabSz="924784">
              <a:defRPr/>
            </a:pPr>
            <a:r>
              <a:rPr lang="en-US" dirty="0"/>
              <a:t>Notice nothing about social security etc. </a:t>
            </a:r>
          </a:p>
          <a:p>
            <a:pPr defTabSz="924784">
              <a:defRPr/>
            </a:pPr>
            <a:endParaRPr lang="en-US" dirty="0"/>
          </a:p>
          <a:p>
            <a:pPr defTabSz="924784">
              <a:defRPr/>
            </a:pPr>
            <a:r>
              <a:rPr lang="en-US" dirty="0"/>
              <a:t>Baker act record – sample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18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spend time talking about accommodation What is reasonable? Fact specific.</a:t>
            </a:r>
          </a:p>
          <a:p>
            <a:endParaRPr lang="en-US" dirty="0"/>
          </a:p>
          <a:p>
            <a:r>
              <a:rPr lang="en-US" dirty="0"/>
              <a:t>LL has to pay reasonable costs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9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a parking space. Assistance Animal – unless particularly egregious – may direct to legal aid – gotta love a FORM</a:t>
            </a:r>
          </a:p>
          <a:p>
            <a:endParaRPr lang="en-US" dirty="0"/>
          </a:p>
          <a:p>
            <a:r>
              <a:rPr lang="en-US" dirty="0"/>
              <a:t>ADA vs FHA – service animal vs assistance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27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94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2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5">
              <a:defRPr/>
            </a:pPr>
            <a:r>
              <a:rPr lang="en-US" dirty="0"/>
              <a:t>Go to NEXT SLIDE</a:t>
            </a:r>
          </a:p>
          <a:p>
            <a:endParaRPr lang="en-US" dirty="0"/>
          </a:p>
          <a:p>
            <a:r>
              <a:rPr lang="en-US" dirty="0"/>
              <a:t>When can a landlord refuse an accommodation? When it isn’t reasonable! And direct threat</a:t>
            </a:r>
          </a:p>
          <a:p>
            <a:r>
              <a:rPr lang="en-US" dirty="0"/>
              <a:t>To refuse an accommodation </a:t>
            </a:r>
          </a:p>
          <a:p>
            <a:r>
              <a:rPr lang="en-US" dirty="0"/>
              <a:t>One argument housing providers will make to REFUSE ac accommodation</a:t>
            </a:r>
          </a:p>
          <a:p>
            <a:r>
              <a:rPr lang="en-US" dirty="0"/>
              <a:t>Particularly wrt mental illness or disability – behavior that landlord doesn’t like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don’t see so many helping hands.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5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Passed on April 11, 1968. Title VIII Of the 1968 Civil Rights Act. One week after the </a:t>
            </a:r>
            <a:r>
              <a:rPr lang="en-US" dirty="0" err="1"/>
              <a:t>assasination</a:t>
            </a:r>
            <a:r>
              <a:rPr lang="en-US" dirty="0"/>
              <a:t> of Dr. Martin Luther King Jr. For 2 years prior to passage, Dr. King met with many law makers and heavily advocated for passage of the Fair Housing 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54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 love to ask questions about RA/RM</a:t>
            </a:r>
          </a:p>
          <a:p>
            <a:endParaRPr lang="en-US" dirty="0"/>
          </a:p>
          <a:p>
            <a:r>
              <a:rPr lang="en-US" dirty="0"/>
              <a:t>Next slide re “doctor note”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50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4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6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8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504 Rehabilitation act of 1974 prohibits discrimination based on disability in programs or activities that receive federal financial assistance.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7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requirement to restore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1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7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fair Housing Act Title VIII of the 1968 Civil Rights Act protects people from discrimination when they are renting or buying a home, getting a mortgage, seeking housing assistance, or engaging in other housing-related activities. State, Federal, Local. Applies to all 50 states. Prohibits discrimination against those who belong to protected classes and live in residential dwellings.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99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18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95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Systemic relief - 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39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00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1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97" indent="-173397">
              <a:buFont typeface="Arial" panose="020B0604020202020204" pitchFamily="34" charset="0"/>
              <a:buChar char="•"/>
            </a:pPr>
            <a:r>
              <a:rPr lang="en-US" dirty="0"/>
              <a:t>Handicap</a:t>
            </a:r>
          </a:p>
          <a:p>
            <a:pPr marL="173397" indent="-173397">
              <a:buFont typeface="Arial" panose="020B0604020202020204" pitchFamily="34" charset="0"/>
              <a:buChar char="•"/>
            </a:pPr>
            <a:r>
              <a:rPr lang="en-US" dirty="0"/>
              <a:t>Not age</a:t>
            </a:r>
          </a:p>
          <a:p>
            <a:pPr marL="173397" indent="-173397">
              <a:buFont typeface="Arial" panose="020B0604020202020204" pitchFamily="34" charset="0"/>
              <a:buChar char="•"/>
            </a:pPr>
            <a:r>
              <a:rPr lang="en-US" dirty="0"/>
              <a:t>Obviously, for our purposes, we are focusing on Disability as a protected class – we will review the FHA definition momentarily</a:t>
            </a:r>
          </a:p>
          <a:p>
            <a:pPr marL="173397" indent="-173397">
              <a:buFont typeface="Arial" panose="020B0604020202020204" pitchFamily="34" charset="0"/>
              <a:buChar char="•"/>
            </a:pPr>
            <a:endParaRPr lang="en-US" dirty="0"/>
          </a:p>
          <a:p>
            <a:pPr marL="173397" indent="-173397">
              <a:buFont typeface="Arial" panose="020B0604020202020204" pitchFamily="34" charset="0"/>
              <a:buChar char="•"/>
            </a:pPr>
            <a:r>
              <a:rPr lang="en-US" dirty="0"/>
              <a:t>Local 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3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5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2 year SOL. March 13 1991.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36590-0B5E-4DCE-B5C9-FE431C072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7D90-9340-8348-B129-05583EFC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815" y="695569"/>
            <a:ext cx="4165600" cy="230248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0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1900-0E68-364F-9672-8EBDF5EAE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33664" y="3344130"/>
            <a:ext cx="433754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 b="0" i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74CF-E932-554B-9DCB-DE78890F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0084-B64C-9D41-9639-DD2D0E45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F151-8865-A949-960E-4206CD9D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7D90-9340-8348-B129-05583EFC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954" y="1367692"/>
            <a:ext cx="8456246" cy="187263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1900-0E68-364F-9672-8EBDF5EAE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06954" y="3467224"/>
            <a:ext cx="7534031" cy="142325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 b="0" i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74CF-E932-554B-9DCB-DE78890F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0084-B64C-9D41-9639-DD2D0E45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F151-8865-A949-960E-4206CD9D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950E-0EC9-1149-80B5-CA54858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CBD5-BA45-424E-BFF2-6A058B0B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10515600" cy="4351338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7F6A-E799-164A-96B4-2B16C1E0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4BA2-D120-8649-BB6D-4A6F349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3DD-8D6D-4944-A59F-585999C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7995-F999-4B4B-8B6E-824D5E207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8587"/>
            <a:ext cx="5181600" cy="4351338"/>
          </a:xfr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DDF23-1DED-7641-B57C-FD49631D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F89B-F30E-D847-BA44-E06B13E5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01B1-DECA-1D45-B680-35F4F0C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836A6-D25C-DE47-9942-4382EEE9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950E-0EC9-1149-80B5-CA54858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089"/>
            <a:ext cx="10515600" cy="614974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CBD5-BA45-424E-BFF2-6A058B0B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261"/>
            <a:ext cx="10515600" cy="4191855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7F6A-E799-164A-96B4-2B16C1E0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4BA2-D120-8649-BB6D-4A6F349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3DD-8D6D-4944-A59F-585999C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FD235-9A73-624F-9C6B-2C965BAAD0E4}"/>
              </a:ext>
            </a:extLst>
          </p:cNvPr>
          <p:cNvCxnSpPr/>
          <p:nvPr/>
        </p:nvCxnSpPr>
        <p:spPr>
          <a:xfrm>
            <a:off x="945662" y="1352063"/>
            <a:ext cx="10408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6BFA-3AD5-E348-99A3-504B1EC9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8752"/>
            <a:ext cx="5157787" cy="564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000E2-77AF-ED47-B9C0-6FA3E549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3052"/>
            <a:ext cx="5157787" cy="368458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B6D9A-48B2-DC4D-B02F-601370E4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8752"/>
            <a:ext cx="5183188" cy="564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53304-B22A-E146-9A04-AD82EC7CE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3052"/>
            <a:ext cx="5183188" cy="368458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090BB-53D3-434A-8753-7084BBFB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04FAB-A5D7-C943-8B73-A796211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2231-3DF2-894D-863E-44B04135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ED539C-68B2-2048-A6C9-1D0348A0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089"/>
            <a:ext cx="10515600" cy="61497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98B7F-4054-2D4B-8750-39161BE6343F}"/>
              </a:ext>
            </a:extLst>
          </p:cNvPr>
          <p:cNvCxnSpPr/>
          <p:nvPr/>
        </p:nvCxnSpPr>
        <p:spPr>
          <a:xfrm>
            <a:off x="945662" y="1352063"/>
            <a:ext cx="10408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3D2F-7062-7C45-9424-A979EE2C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0200"/>
            <a:ext cx="3932237" cy="10699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8138-A6E9-2245-84E3-A34588D1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70200"/>
            <a:ext cx="6172200" cy="4998788"/>
          </a:xfrm>
        </p:spPr>
        <p:txBody>
          <a:bodyPr/>
          <a:lstStyle>
            <a:lvl1pPr>
              <a:lnSpc>
                <a:spcPct val="110000"/>
              </a:lnSpc>
              <a:defRPr sz="28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2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32EC6-E352-FA40-983B-812DACE4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08156-AAF0-0546-BEEF-D31414B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6778F-BA55-5243-9C77-5C84C79B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68187-C3E4-AA46-A9A1-2C768099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8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1FDBB-470E-5849-8CB0-465CC92B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FF38-294A-684C-AB49-03489C75D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C5329-1615-124B-9923-DE75FD411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FC94B80-BBFC-4FB8-AF92-618D199FD7E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FAC46-7187-0042-8B25-6EAC94D6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451F-C707-0842-941C-22DA3B42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1E767-4ECF-4D9D-BBBF-45855461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5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C4F5-46C4-A69F-DDF2-C6B90D67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355601"/>
            <a:ext cx="5214815" cy="2844800"/>
          </a:xfrm>
        </p:spPr>
        <p:txBody>
          <a:bodyPr>
            <a:normAutofit/>
          </a:bodyPr>
          <a:lstStyle/>
          <a:p>
            <a:r>
              <a:rPr lang="en-US" sz="3600" dirty="0"/>
              <a:t>The Fair Housing Act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 Powerful Tool to Maintain Housing Stability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A1692-AE8A-413F-B0CB-C0A44E85A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4614130"/>
            <a:ext cx="5214815" cy="1655762"/>
          </a:xfrm>
        </p:spPr>
        <p:txBody>
          <a:bodyPr/>
          <a:lstStyle/>
          <a:p>
            <a:r>
              <a:rPr lang="en-US" dirty="0"/>
              <a:t>James McCabe</a:t>
            </a:r>
          </a:p>
          <a:p>
            <a:r>
              <a:rPr lang="en-US" dirty="0"/>
              <a:t>May 27, 2022</a:t>
            </a:r>
          </a:p>
        </p:txBody>
      </p:sp>
    </p:spTree>
    <p:extLst>
      <p:ext uri="{BB962C8B-B14F-4D97-AF65-F5344CB8AC3E}">
        <p14:creationId xmlns:p14="http://schemas.microsoft.com/office/powerpoint/2010/main" val="419943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B96A-1136-413E-845E-2BF4B116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Housing Issues Does FHA Regulate?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83E5-A9EA-44CB-A237-167128489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</a:t>
            </a:r>
          </a:p>
          <a:p>
            <a:r>
              <a:rPr lang="en-US" dirty="0"/>
              <a:t>Rental</a:t>
            </a:r>
          </a:p>
          <a:p>
            <a:pPr lvl="1"/>
            <a:r>
              <a:rPr lang="en-US" dirty="0"/>
              <a:t>Reasonable Accommodation</a:t>
            </a:r>
          </a:p>
          <a:p>
            <a:pPr lvl="1"/>
            <a:r>
              <a:rPr lang="en-US" dirty="0"/>
              <a:t>Reasonable Modification </a:t>
            </a:r>
          </a:p>
          <a:p>
            <a:pPr lvl="1"/>
            <a:r>
              <a:rPr lang="en-US" dirty="0"/>
              <a:t>Provision of Services and Facilities</a:t>
            </a:r>
          </a:p>
          <a:p>
            <a:pPr lvl="1"/>
            <a:r>
              <a:rPr lang="en-US" dirty="0"/>
              <a:t>Representing Dwelling Not Available</a:t>
            </a:r>
          </a:p>
          <a:p>
            <a:pPr lvl="1"/>
            <a:r>
              <a:rPr lang="en-US" dirty="0"/>
              <a:t>Different Terms and Conditions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Lending</a:t>
            </a:r>
          </a:p>
          <a:p>
            <a:r>
              <a:rPr lang="en-US" dirty="0"/>
              <a:t>Design and Construction for dwellings intended for occupancy after March 13, 1991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0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6E59-8705-4768-8948-E647AB9B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Must Comply?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1815-97C2-4D2A-95D3-13644D2F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HUD or other Federally assisted housing providers</a:t>
            </a:r>
          </a:p>
          <a:p>
            <a:r>
              <a:rPr lang="en-US" dirty="0"/>
              <a:t>Private housing providers</a:t>
            </a:r>
          </a:p>
          <a:p>
            <a:r>
              <a:rPr lang="en-US" dirty="0"/>
              <a:t>Builders</a:t>
            </a:r>
          </a:p>
          <a:p>
            <a:r>
              <a:rPr lang="en-US" dirty="0"/>
              <a:t>Property management companies</a:t>
            </a:r>
          </a:p>
          <a:p>
            <a:r>
              <a:rPr lang="en-US" dirty="0"/>
              <a:t>Real estate agents</a:t>
            </a:r>
          </a:p>
          <a:p>
            <a:r>
              <a:rPr lang="en-US" dirty="0"/>
              <a:t>Owners</a:t>
            </a:r>
          </a:p>
          <a:p>
            <a:r>
              <a:rPr lang="en-US" dirty="0"/>
              <a:t>HOA/COA</a:t>
            </a:r>
          </a:p>
        </p:txBody>
      </p:sp>
      <p:pic>
        <p:nvPicPr>
          <p:cNvPr id="7170" name="Picture 2" descr="12 people jumping in the air with their hands raised towards a blue sky. ">
            <a:extLst>
              <a:ext uri="{FF2B5EF4-FFF2-40B4-BE49-F238E27FC236}">
                <a16:creationId xmlns:a16="http://schemas.microsoft.com/office/drawing/2014/main" id="{FBA16BDD-7047-428E-9EF0-6A3EDA94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5" y="2939711"/>
            <a:ext cx="2933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5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E08B-9343-402F-8A50-3FFD60F0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28F3-10D9-4F44-B047-DC071EE9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Owner-occupied dwellings with four or fewer units</a:t>
            </a:r>
          </a:p>
          <a:p>
            <a:endParaRPr lang="en-US" dirty="0"/>
          </a:p>
          <a:p>
            <a:r>
              <a:rPr lang="en-US" dirty="0"/>
              <a:t>Single-family dwelling sold or rented without a broker</a:t>
            </a:r>
          </a:p>
          <a:p>
            <a:endParaRPr lang="en-US" dirty="0"/>
          </a:p>
          <a:p>
            <a:r>
              <a:rPr lang="en-US" dirty="0"/>
              <a:t>Religious or Private Club Exemption</a:t>
            </a:r>
          </a:p>
          <a:p>
            <a:endParaRPr lang="en-US" dirty="0"/>
          </a:p>
          <a:p>
            <a:r>
              <a:rPr lang="en-US" dirty="0"/>
              <a:t>Housing for Older Persons</a:t>
            </a:r>
          </a:p>
        </p:txBody>
      </p:sp>
      <p:pic>
        <p:nvPicPr>
          <p:cNvPr id="6146" name="Picture 2" descr="An older woman holds a sign that says &quot;Apartment for Rent&quot;. This woman represents &quot;Mrs. Murphy&quot;. ">
            <a:extLst>
              <a:ext uri="{FF2B5EF4-FFF2-40B4-BE49-F238E27FC236}">
                <a16:creationId xmlns:a16="http://schemas.microsoft.com/office/drawing/2014/main" id="{F41A2A4B-0AB8-4B53-870D-B25D31E6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12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 older couple (man and woman) embrace each other while each holding a coffee cup. ">
            <a:extLst>
              <a:ext uri="{FF2B5EF4-FFF2-40B4-BE49-F238E27FC236}">
                <a16:creationId xmlns:a16="http://schemas.microsoft.com/office/drawing/2014/main" id="{D488D910-6063-42D0-BA56-ADA9C3C6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17" y="4220529"/>
            <a:ext cx="3222964" cy="21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6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92F9-1283-4BD4-8F2D-D498CAF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/>
          <a:p>
            <a:pPr algn="ctr"/>
            <a:r>
              <a:rPr lang="en-US" dirty="0"/>
              <a:t>Prohibited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99E7-56E3-41D5-AD0B-737C577F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0"/>
            <a:ext cx="4195439" cy="4959115"/>
          </a:xfrm>
        </p:spPr>
        <p:txBody>
          <a:bodyPr/>
          <a:lstStyle/>
          <a:p>
            <a:r>
              <a:rPr lang="en-US" dirty="0"/>
              <a:t>Refuse to rent, sell, or negotiate for housing</a:t>
            </a:r>
          </a:p>
          <a:p>
            <a:endParaRPr lang="en-US" dirty="0"/>
          </a:p>
          <a:p>
            <a:r>
              <a:rPr lang="en-US" dirty="0"/>
              <a:t>Make housing unavailable or deny dwelling</a:t>
            </a:r>
          </a:p>
          <a:p>
            <a:endParaRPr lang="en-US" dirty="0"/>
          </a:p>
          <a:p>
            <a:r>
              <a:rPr lang="en-US" dirty="0"/>
              <a:t>Set different terms, conditions or privileges for the sale or rental of a unit OR for eviction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2C428-8E90-475D-8D69-21D3AC74DFEB}"/>
              </a:ext>
            </a:extLst>
          </p:cNvPr>
          <p:cNvSpPr txBox="1"/>
          <p:nvPr/>
        </p:nvSpPr>
        <p:spPr>
          <a:xfrm>
            <a:off x="5948039" y="1660124"/>
            <a:ext cx="52467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Deny housing is available for rental or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Blockbusting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different rental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Deny access to a facility or service related to the sale or rental of housing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E5FF-DCE0-4CA3-92B0-B6B12D31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Prohibited Practices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A012-0CD4-4D1C-9D5F-BF61138F0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Advertise or make any </a:t>
            </a:r>
            <a:r>
              <a:rPr lang="en-US" b="1" dirty="0"/>
              <a:t>statement</a:t>
            </a:r>
            <a:r>
              <a:rPr lang="en-US" dirty="0"/>
              <a:t> that indicates a limitation/preference based on disability </a:t>
            </a:r>
          </a:p>
          <a:p>
            <a:endParaRPr lang="en-US" dirty="0"/>
          </a:p>
          <a:p>
            <a:r>
              <a:rPr lang="en-US" dirty="0"/>
              <a:t>Inquire into the nature or severity of a person’s disability (may ask if person meets qualifications for accessible apartment)</a:t>
            </a:r>
          </a:p>
          <a:p>
            <a:endParaRPr lang="en-US" dirty="0"/>
          </a:p>
          <a:p>
            <a:r>
              <a:rPr lang="en-US" dirty="0"/>
              <a:t>Threaten, coerce, or interfere with anyone who is exercising a fair housing right or who is assisting someone who is exercising that right!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2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8CC9-E7FB-4198-8074-876AE338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“Dwelling”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39F6C-E001-4172-AF0A-CA6F7CD2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73200"/>
            <a:ext cx="11480800" cy="5019675"/>
          </a:xfrm>
        </p:spPr>
        <p:txBody>
          <a:bodyPr/>
          <a:lstStyle/>
          <a:p>
            <a:r>
              <a:rPr lang="en-US" dirty="0"/>
              <a:t>any building, structure, or portion thereof which is occupied as, or designed or intended for occupancy as, a residence by one or more families – this is a </a:t>
            </a:r>
            <a:r>
              <a:rPr lang="en-US" b="1" dirty="0"/>
              <a:t>broad </a:t>
            </a:r>
            <a:r>
              <a:rPr lang="en-US" dirty="0"/>
              <a:t>definition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any place where a person resides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“a temporary or permanent dwelling place, abode, or habitation to which one intends to return as distinguished from the place of temporary sojourn or transient visit.” </a:t>
            </a:r>
            <a:r>
              <a:rPr lang="en-US" i="1" dirty="0"/>
              <a:t>United States v. Hughes Memorial Home</a:t>
            </a:r>
            <a:r>
              <a:rPr lang="en-US" dirty="0"/>
              <a:t>, 396 F. Supp. 544 (W.D.Va. 1975)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vacation homes, residential </a:t>
            </a:r>
            <a:r>
              <a:rPr lang="en-US" u="sng" dirty="0"/>
              <a:t>hotels</a:t>
            </a:r>
            <a:r>
              <a:rPr lang="en-US" dirty="0"/>
              <a:t>, migrant housing, dormitories, nursing homes, group homes, and </a:t>
            </a:r>
            <a:r>
              <a:rPr lang="en-US" u="sng" dirty="0"/>
              <a:t>homeless shelters </a:t>
            </a:r>
            <a:r>
              <a:rPr lang="en-US" dirty="0"/>
              <a:t>where persons reside for extended periods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9268-369C-465F-BD90-76494022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Disability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A8F3-6B5C-4EEA-9382-27695C53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federal Fair Housing Act defines disability to include individuals with mental or physical impairments that substantially limit one or more major life activities (reasoning, breathing, walking, seeing, etc.) </a:t>
            </a:r>
          </a:p>
          <a:p>
            <a:endParaRPr lang="en-US" dirty="0"/>
          </a:p>
          <a:p>
            <a:r>
              <a:rPr lang="en-US" dirty="0"/>
              <a:t>A record of having such an impairment; or</a:t>
            </a:r>
          </a:p>
          <a:p>
            <a:endParaRPr lang="en-US" dirty="0"/>
          </a:p>
          <a:p>
            <a:r>
              <a:rPr lang="en-US" dirty="0"/>
              <a:t>Being regarded as having such an impairment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105F-3873-41B1-9C3F-F083800A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FHA Definition of Disability is 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2EFB-54FD-453C-93CE-4CC68FB8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8600"/>
            <a:ext cx="11506200" cy="4994275"/>
          </a:xfrm>
        </p:spPr>
        <p:txBody>
          <a:bodyPr/>
          <a:lstStyle/>
          <a:p>
            <a:r>
              <a:rPr lang="en-US" sz="2800" dirty="0"/>
              <a:t>Includes:</a:t>
            </a:r>
          </a:p>
          <a:p>
            <a:pPr lvl="1"/>
            <a:r>
              <a:rPr lang="en-US" sz="2400" dirty="0"/>
              <a:t>Hearing, mobility, speech, &amp; visual impairments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Autism, cerebral palsy, epilepsy, muscular dystrophy, multiple sclerosis, cancer, heart disease, diabetes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Intellectual Disability, Development Disability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AIDS, AIDS related complex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Etc.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5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3597-CE94-45CF-A628-65C89B3C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Reasonable Accommodations and Modifications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97D2-17FD-4241-A1E4-8AEA03A2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Reasonable Accommodation </a:t>
            </a:r>
            <a:r>
              <a:rPr lang="en-US" dirty="0"/>
              <a:t>is:</a:t>
            </a:r>
          </a:p>
          <a:p>
            <a:pPr lvl="1"/>
            <a:r>
              <a:rPr lang="en-US" b="1" dirty="0"/>
              <a:t>Change in rules</a:t>
            </a:r>
            <a:r>
              <a:rPr lang="en-US" dirty="0"/>
              <a:t>, policies, practices, or services, when such accommodation may be necessary to afford a resident with disabilities equal opportunity to use and enjoy a dwelling unit or common area</a:t>
            </a:r>
          </a:p>
          <a:p>
            <a:endParaRPr lang="en-US" dirty="0"/>
          </a:p>
          <a:p>
            <a:r>
              <a:rPr lang="en-US" dirty="0"/>
              <a:t>Resident must request the accommodation</a:t>
            </a:r>
          </a:p>
          <a:p>
            <a:pPr lvl="1"/>
            <a:r>
              <a:rPr lang="en-US" dirty="0"/>
              <a:t>Request may be made by a relative or friend</a:t>
            </a:r>
          </a:p>
          <a:p>
            <a:endParaRPr lang="en-US" dirty="0"/>
          </a:p>
          <a:p>
            <a:r>
              <a:rPr lang="en-US" dirty="0"/>
              <a:t>If the request is reasonable, it must not be refused</a:t>
            </a:r>
          </a:p>
          <a:p>
            <a:endParaRPr lang="en-US" dirty="0"/>
          </a:p>
        </p:txBody>
      </p:sp>
      <p:pic>
        <p:nvPicPr>
          <p:cNvPr id="9218" name="Picture 2" descr="Four mini cartoons describing accommodations. One is a stick figure in a wheelchair, one is an ear with a line through it, one is two faces near each other and one is an eyeball with a line through it. ">
            <a:extLst>
              <a:ext uri="{FF2B5EF4-FFF2-40B4-BE49-F238E27FC236}">
                <a16:creationId xmlns:a16="http://schemas.microsoft.com/office/drawing/2014/main" id="{80A37D68-7ECE-45B1-981F-41BFB747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66" y="3358706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2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0438-BA21-49DF-82E8-009A187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Reasonable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B167-7552-499E-86C2-067665A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6070600" cy="4351338"/>
          </a:xfrm>
        </p:spPr>
        <p:txBody>
          <a:bodyPr/>
          <a:lstStyle/>
          <a:p>
            <a:r>
              <a:rPr lang="en-US" dirty="0"/>
              <a:t>Reserved parking spaces</a:t>
            </a:r>
          </a:p>
          <a:p>
            <a:endParaRPr lang="en-US" dirty="0"/>
          </a:p>
          <a:p>
            <a:r>
              <a:rPr lang="en-US" dirty="0"/>
              <a:t>Relocation of mailboxes</a:t>
            </a:r>
          </a:p>
          <a:p>
            <a:endParaRPr lang="en-US" dirty="0"/>
          </a:p>
          <a:p>
            <a:r>
              <a:rPr lang="en-US" dirty="0"/>
              <a:t>Providing Interpreters</a:t>
            </a:r>
          </a:p>
          <a:p>
            <a:endParaRPr lang="en-US" dirty="0"/>
          </a:p>
          <a:p>
            <a:r>
              <a:rPr lang="en-US" dirty="0"/>
              <a:t>Assistance in Completion of Paperwork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63AFD-2FEC-8746-3FC5-91684BD2859B}"/>
              </a:ext>
            </a:extLst>
          </p:cNvPr>
          <p:cNvSpPr txBox="1"/>
          <p:nvPr/>
        </p:nvSpPr>
        <p:spPr>
          <a:xfrm>
            <a:off x="6654800" y="1574800"/>
            <a:ext cx="5537200" cy="419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Waiver of “pet” fee/policy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Assistance Animal accommodations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 of rent due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notices in alternate formats or in alternate 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BF79-87C0-9EEF-48A1-3971F1AE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0F8C-3CAC-9C99-70C3-2BBA4DD5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Senior Advocate-Investigator at Disability Rights Florida for three (3) years. Systems Reform Team (SRT).</a:t>
            </a:r>
          </a:p>
          <a:p>
            <a:endParaRPr lang="en-US" sz="2800" dirty="0"/>
          </a:p>
          <a:p>
            <a:r>
              <a:rPr lang="en-US" sz="2800" dirty="0"/>
              <a:t>Housing Advocate/Paralegal with Legal Aid Service of Broward County for thirty years prior to Disability Rights Florida.</a:t>
            </a:r>
          </a:p>
          <a:p>
            <a:endParaRPr lang="en-US" sz="2800" dirty="0"/>
          </a:p>
          <a:p>
            <a:r>
              <a:rPr lang="en-US" sz="2800" dirty="0"/>
              <a:t>1993 Graduate of Nova Southeastern University – Bachelor of Science in Public Administration – Associate Degree in Paralegal Studies.</a:t>
            </a:r>
          </a:p>
        </p:txBody>
      </p:sp>
    </p:spTree>
    <p:extLst>
      <p:ext uri="{BB962C8B-B14F-4D97-AF65-F5344CB8AC3E}">
        <p14:creationId xmlns:p14="http://schemas.microsoft.com/office/powerpoint/2010/main" val="189220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AA69-11C9-4C8A-90D7-68654C9D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Reasonable Modification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B66E7-E5EC-4C1A-8E4E-99DCD92C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structural change made to existing premises </a:t>
            </a:r>
          </a:p>
          <a:p>
            <a:endParaRPr lang="en-US" dirty="0"/>
          </a:p>
          <a:p>
            <a:r>
              <a:rPr lang="en-US" dirty="0"/>
              <a:t>Either occupied or will be occupied by a person with a disability</a:t>
            </a:r>
          </a:p>
          <a:p>
            <a:endParaRPr lang="en-US" dirty="0"/>
          </a:p>
          <a:p>
            <a:r>
              <a:rPr lang="en-US" dirty="0"/>
              <a:t>In order to afford the disabled person with full enjoyment of the premises</a:t>
            </a:r>
          </a:p>
          <a:p>
            <a:endParaRPr lang="en-US" dirty="0"/>
          </a:p>
          <a:p>
            <a:r>
              <a:rPr lang="en-US" dirty="0"/>
              <a:t>Applies to the interior and exterior of dwelling units AND common use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4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532B-5372-49D7-95DE-C7BD2F3A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Reasonable Modification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4FAC-A820-491F-A871-829DAF00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5562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Installing wheelchair ramp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Widening doorways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Repositioning electrical outlets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15F49-C76A-D8E2-5D84-620480DD0CB8}"/>
              </a:ext>
            </a:extLst>
          </p:cNvPr>
          <p:cNvSpPr txBox="1"/>
          <p:nvPr/>
        </p:nvSpPr>
        <p:spPr>
          <a:xfrm>
            <a:off x="5638800" y="1625600"/>
            <a:ext cx="609600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Modifying kitchens and bathrooms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Installing communications or alert devices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Removing carpet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043E-2FF0-4339-972A-C8DC5860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F9E7-6A8D-4EE2-953B-215257DA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“Nothing in this subsection requires that a dwelling be made available to an individual whose tenancy would constitute a direct threat to the health or safety of other individuals or whose tenancy would result in substantial physical damage to the property of others.”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Individualized assessment</a:t>
            </a:r>
          </a:p>
          <a:p>
            <a:pPr lvl="1"/>
            <a:r>
              <a:rPr lang="en-US" dirty="0"/>
              <a:t>"generalized perceptions about disabilities and unfounded speculations about threats to safety are specifically rejected as grounds to justify exclusion." 					H. Rep. No. 100 at 711, 1988.</a:t>
            </a:r>
          </a:p>
          <a:p>
            <a:pPr lvl="1"/>
            <a:r>
              <a:rPr lang="en-US" dirty="0"/>
              <a:t>No accommodation that would sufficiently reduce or eliminate the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1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5F36-FF0E-4A19-9033-C6922D4C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Threat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E96B-892F-42C7-99E1-B25AF73B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95" y="1645871"/>
            <a:ext cx="10906505" cy="484700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Residents who exhibit hoarding behaviors</a:t>
            </a:r>
          </a:p>
          <a:p>
            <a:pPr lvl="1"/>
            <a:r>
              <a:rPr lang="en-US" dirty="0"/>
              <a:t>RA “abatement” plan</a:t>
            </a:r>
          </a:p>
          <a:p>
            <a:pPr lvl="1"/>
            <a:r>
              <a:rPr lang="en-US" dirty="0"/>
              <a:t>time, services, medical care</a:t>
            </a:r>
          </a:p>
          <a:p>
            <a:pPr lvl="1"/>
            <a:r>
              <a:rPr lang="en-US" dirty="0"/>
              <a:t>Must result in compliance with lease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Residents with mental illness or disability</a:t>
            </a:r>
          </a:p>
          <a:p>
            <a:pPr lvl="1"/>
            <a:r>
              <a:rPr lang="en-US" dirty="0"/>
              <a:t>“threat” to staff or other residents</a:t>
            </a:r>
          </a:p>
          <a:p>
            <a:pPr lvl="1"/>
            <a:r>
              <a:rPr lang="en-US" dirty="0"/>
              <a:t>RA plan</a:t>
            </a:r>
          </a:p>
          <a:p>
            <a:pPr lvl="1"/>
            <a:r>
              <a:rPr lang="en-US" dirty="0"/>
              <a:t>in patient or outpatient treatment</a:t>
            </a:r>
          </a:p>
          <a:p>
            <a:endParaRPr lang="en-US" dirty="0"/>
          </a:p>
        </p:txBody>
      </p:sp>
      <p:pic>
        <p:nvPicPr>
          <p:cNvPr id="8194" name="Picture 2" descr="An extremely cluttered room is shown. Items include books, fans, electronics, art, and all manner of other random items. ">
            <a:extLst>
              <a:ext uri="{FF2B5EF4-FFF2-40B4-BE49-F238E27FC236}">
                <a16:creationId xmlns:a16="http://schemas.microsoft.com/office/drawing/2014/main" id="{B20F24C1-3588-4E8C-8566-999649AE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2" y="1746504"/>
            <a:ext cx="3850333" cy="26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depression helping hand">
            <a:extLst>
              <a:ext uri="{FF2B5EF4-FFF2-40B4-BE49-F238E27FC236}">
                <a16:creationId xmlns:a16="http://schemas.microsoft.com/office/drawing/2014/main" id="{A285361F-6374-42BD-A620-ADD75F59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42" y="464972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674C-A481-4CA1-A525-9873FB7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request an Accommodation?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FC38-5553-4EE7-8023-612C2D70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oral or in </a:t>
            </a:r>
            <a:r>
              <a:rPr lang="en-US" u="sng" dirty="0"/>
              <a:t>writing </a:t>
            </a:r>
            <a:r>
              <a:rPr lang="en-US" dirty="0"/>
              <a:t>(but it </a:t>
            </a:r>
            <a:r>
              <a:rPr lang="en-US" i="1" dirty="0"/>
              <a:t>will</a:t>
            </a:r>
            <a:r>
              <a:rPr lang="en-US" dirty="0"/>
              <a:t> be in writing)…</a:t>
            </a:r>
          </a:p>
          <a:p>
            <a:endParaRPr lang="en-US" u="sng" dirty="0"/>
          </a:p>
          <a:p>
            <a:r>
              <a:rPr lang="en-US" dirty="0"/>
              <a:t>Don’t have to say “accommodation” or “Fair Housing Act”</a:t>
            </a:r>
          </a:p>
          <a:p>
            <a:endParaRPr lang="en-US" dirty="0"/>
          </a:p>
          <a:p>
            <a:r>
              <a:rPr lang="en-US" dirty="0"/>
              <a:t>A request for reasonable accommodation should state that the person has a disability, what the request for accommodation is, and the “nexus” between the two (why the request is necessitated by the disability).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10242" name="Picture 2" descr="Red circle with a white exclamation mark inside. ">
            <a:extLst>
              <a:ext uri="{FF2B5EF4-FFF2-40B4-BE49-F238E27FC236}">
                <a16:creationId xmlns:a16="http://schemas.microsoft.com/office/drawing/2014/main" id="{79846A22-D5F5-42E9-BF0E-981960FA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1420368"/>
            <a:ext cx="2008632" cy="20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9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545-D66D-46A6-806B-47902223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Resident Make a Request for RA?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3F3A-37F3-415A-BD22-357F33D2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9" y="1645871"/>
            <a:ext cx="10694581" cy="4847004"/>
          </a:xfrm>
        </p:spPr>
        <p:txBody>
          <a:bodyPr/>
          <a:lstStyle/>
          <a:p>
            <a:r>
              <a:rPr lang="en-US" dirty="0"/>
              <a:t>If Resident is using a wheelchair and asks for a ramp into the unit because there is a 4” threshold the landlord can ask no questions because</a:t>
            </a:r>
          </a:p>
          <a:p>
            <a:pPr lvl="1"/>
            <a:r>
              <a:rPr lang="en-US" dirty="0"/>
              <a:t>the disability is apparent</a:t>
            </a:r>
          </a:p>
          <a:p>
            <a:pPr lvl="1"/>
            <a:r>
              <a:rPr lang="en-US" dirty="0"/>
              <a:t>the disability related need is apparent</a:t>
            </a:r>
          </a:p>
          <a:p>
            <a:endParaRPr lang="en-US" dirty="0"/>
          </a:p>
          <a:p>
            <a:r>
              <a:rPr lang="en-US" dirty="0"/>
              <a:t>If Resident says “Hey landlord! I’ve got a degenerative spine disease and I need to be transferred to a first-floor unit. </a:t>
            </a:r>
          </a:p>
          <a:p>
            <a:pPr lvl="1"/>
            <a:r>
              <a:rPr lang="en-US" dirty="0"/>
              <a:t>If the disability is not apparent - can ask for verification</a:t>
            </a:r>
          </a:p>
          <a:p>
            <a:pPr lvl="1"/>
            <a:r>
              <a:rPr lang="en-US" dirty="0"/>
              <a:t>if the need for the accommodation is not apparent - can ask for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8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2D84-05D2-4B3D-AC67-1FECF949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Fair Housing Nonsense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DA81-1370-4C7B-A7D1-19F42937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Mr. Nonsense. A silly yellow cartoon creature with a round yellow body, round red nose, green hat, blue gloves and blue shoes. ">
            <a:extLst>
              <a:ext uri="{FF2B5EF4-FFF2-40B4-BE49-F238E27FC236}">
                <a16:creationId xmlns:a16="http://schemas.microsoft.com/office/drawing/2014/main" id="{A0DBFF60-C793-4D20-B596-256C5C1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96" y="1618439"/>
            <a:ext cx="5009007" cy="49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7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E40-348D-4CAE-9862-D24E220C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Letter Isn’t From a DOCTOR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C030-C54F-4FB0-A086-ECDC6E58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10515600" cy="20391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 doctor or other medical processional, peer support group, a non-	medical service agency, or reliable third party who is in a position to 	know about the individual’s disability may also provide verification.”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pic>
        <p:nvPicPr>
          <p:cNvPr id="11266" name="Picture 2" descr="Photograph of a pretend doctor from Greys Anatomy. ">
            <a:extLst>
              <a:ext uri="{FF2B5EF4-FFF2-40B4-BE49-F238E27FC236}">
                <a16:creationId xmlns:a16="http://schemas.microsoft.com/office/drawing/2014/main" id="{A78330DF-FDD9-46B3-BDA5-E48D3DB5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37" y="3429000"/>
            <a:ext cx="2289125" cy="28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66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E836-C4CC-47D2-8F33-07DA355B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0143-22AA-4B9A-9B45-ABBEF66A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can be great!</a:t>
            </a:r>
          </a:p>
          <a:p>
            <a:r>
              <a:rPr lang="en-US" dirty="0"/>
              <a:t>they can’t be required</a:t>
            </a:r>
          </a:p>
          <a:p>
            <a:r>
              <a:rPr lang="en-US" dirty="0"/>
              <a:t>sometimes they are filled with burdensome stuff calculated to stifle the ability of the tenant to request modification</a:t>
            </a:r>
          </a:p>
          <a:p>
            <a:r>
              <a:rPr lang="en-US" dirty="0"/>
              <a:t>some landlords get bad advice</a:t>
            </a:r>
          </a:p>
          <a:p>
            <a:endParaRPr lang="en-US" dirty="0"/>
          </a:p>
        </p:txBody>
      </p:sp>
      <p:pic>
        <p:nvPicPr>
          <p:cNvPr id="13314" name="Picture 2" descr="Clipboard that the word &quot;Forms&quot; written on it. ">
            <a:extLst>
              <a:ext uri="{FF2B5EF4-FFF2-40B4-BE49-F238E27FC236}">
                <a16:creationId xmlns:a16="http://schemas.microsoft.com/office/drawing/2014/main" id="{7562225E-35F9-4818-895B-838FBBCD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12" y="3335274"/>
            <a:ext cx="3343656" cy="33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6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613-6456-4DAE-9F97-4CD38350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6B10-334A-43EE-837D-D81A938C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No!</a:t>
            </a:r>
          </a:p>
          <a:p>
            <a:pPr lvl="1"/>
            <a:r>
              <a:rPr lang="en-US" sz="2800" dirty="0"/>
              <a:t>Doctor must sign under penalty of perjury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Will you be willing to testify?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Sign this medical release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You must agree to let us call your doctor and talk to them</a:t>
            </a:r>
          </a:p>
          <a:p>
            <a:endParaRPr lang="en-US" dirty="0"/>
          </a:p>
        </p:txBody>
      </p:sp>
      <p:pic>
        <p:nvPicPr>
          <p:cNvPr id="14338" name="Picture 2" descr="Pikachu with an angry face. ">
            <a:extLst>
              <a:ext uri="{FF2B5EF4-FFF2-40B4-BE49-F238E27FC236}">
                <a16:creationId xmlns:a16="http://schemas.microsoft.com/office/drawing/2014/main" id="{67E854E4-636B-4710-89CD-1E54AFED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85" y="298970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BB90-E133-4BE6-AE05-B1420009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908783"/>
          </a:xfrm>
        </p:spPr>
        <p:txBody>
          <a:bodyPr>
            <a:normAutofit/>
          </a:bodyPr>
          <a:lstStyle/>
          <a:p>
            <a:r>
              <a:rPr lang="en-US" sz="4000" dirty="0"/>
              <a:t>Florida’s Protection and Advocacy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5DE0-9717-4DE9-9095-FBC56386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45870"/>
            <a:ext cx="10601325" cy="4507279"/>
          </a:xfrm>
        </p:spPr>
        <p:txBody>
          <a:bodyPr/>
          <a:lstStyle/>
          <a:p>
            <a:r>
              <a:rPr lang="en-US" sz="2800" dirty="0"/>
              <a:t>Funding, responsibility, and authority under nine federal programs to protect the rights of Floridians with disabilities.</a:t>
            </a:r>
          </a:p>
          <a:p>
            <a:endParaRPr lang="en-US" sz="2800" dirty="0"/>
          </a:p>
          <a:p>
            <a:r>
              <a:rPr lang="en-US" sz="2800" dirty="0"/>
              <a:t>Disability Rights Florida has been a not-for-profit corporation since 1987.</a:t>
            </a:r>
          </a:p>
          <a:p>
            <a:endParaRPr lang="en-US" sz="2800" dirty="0"/>
          </a:p>
          <a:p>
            <a:r>
              <a:rPr lang="en-US" sz="2800" dirty="0"/>
              <a:t>Offices in Tallahassee, Tampa, Ft. Lauderdale, and Gainesville.</a:t>
            </a:r>
          </a:p>
          <a:p>
            <a:endParaRPr lang="en-US" sz="2800" dirty="0"/>
          </a:p>
          <a:p>
            <a:r>
              <a:rPr lang="en-US" sz="2800" dirty="0"/>
              <a:t>Satellite offices in several other communities.</a:t>
            </a:r>
          </a:p>
          <a:p>
            <a:endParaRPr lang="en-US" sz="2800" dirty="0"/>
          </a:p>
          <a:p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F7C67-1302-4CEE-9E83-B8538D7B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1B2-C1D0-445A-A90B-4D94258B11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5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A4B3-D36E-49AF-8478-B91B96A3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BAD form</a:t>
            </a:r>
          </a:p>
        </p:txBody>
      </p:sp>
      <p:pic>
        <p:nvPicPr>
          <p:cNvPr id="4" name="Google Shape;477;p54" descr="Photograph of a bad form a landlord wanted my client to fill out. The form states, in pertinent part, &quot;I hereby certify that the information above is true and correct. I understand that Section 1001 of Title 18 of the U.S. Code makes it a criminal offense to make willful false statements or misrepresentations to any Department or Agency of the United States as to any matter within its jurisdiction.&quot;">
            <a:extLst>
              <a:ext uri="{FF2B5EF4-FFF2-40B4-BE49-F238E27FC236}">
                <a16:creationId xmlns:a16="http://schemas.microsoft.com/office/drawing/2014/main" id="{0176CB08-804D-4F66-92EC-F1AD82A5FE0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975" y="2177871"/>
            <a:ext cx="8342050" cy="354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11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B3A7-81E5-4057-BF35-7A384A8F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5DA4-1181-44FB-A57F-4597B028D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provider pays costs associated with</a:t>
            </a:r>
            <a:r>
              <a:rPr lang="en-US" i="1" dirty="0"/>
              <a:t> accommodation</a:t>
            </a:r>
            <a:r>
              <a:rPr lang="en-US" dirty="0"/>
              <a:t> unless it is an undue financial burden</a:t>
            </a:r>
          </a:p>
          <a:p>
            <a:endParaRPr lang="en-US" dirty="0"/>
          </a:p>
          <a:p>
            <a:r>
              <a:rPr lang="en-US" dirty="0"/>
              <a:t>Entities that receive federal assistance are required to pay for and make a requested </a:t>
            </a:r>
            <a:r>
              <a:rPr lang="en-US" i="1" dirty="0"/>
              <a:t>modification</a:t>
            </a:r>
          </a:p>
          <a:p>
            <a:pPr lvl="1"/>
            <a:r>
              <a:rPr lang="en-US" dirty="0"/>
              <a:t>Public Housing Authority</a:t>
            </a:r>
          </a:p>
          <a:p>
            <a:pPr lvl="1"/>
            <a:r>
              <a:rPr lang="en-US" dirty="0"/>
              <a:t>HUD Subsidized Housing Programs</a:t>
            </a:r>
          </a:p>
          <a:p>
            <a:pPr lvl="1"/>
            <a:r>
              <a:rPr lang="en-US" dirty="0"/>
              <a:t>USDA Subsidized Housing Programs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</p:txBody>
      </p:sp>
      <p:pic>
        <p:nvPicPr>
          <p:cNvPr id="15362" name="Picture 2" descr="A giant pile of $100 bills. ">
            <a:extLst>
              <a:ext uri="{FF2B5EF4-FFF2-40B4-BE49-F238E27FC236}">
                <a16:creationId xmlns:a16="http://schemas.microsoft.com/office/drawing/2014/main" id="{63A54B61-3E0D-46C0-A5B6-6ED19A25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92" y="3673651"/>
            <a:ext cx="4102608" cy="30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77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3EBF-E941-4E8B-B6EB-AED9FD68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Pays? $$$$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7371-4492-4244-B4C2-79425F32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Maintenance</a:t>
            </a:r>
          </a:p>
          <a:p>
            <a:endParaRPr lang="en-US" dirty="0"/>
          </a:p>
          <a:p>
            <a:pPr lvl="1"/>
            <a:r>
              <a:rPr lang="en-US" dirty="0"/>
              <a:t>Exterior modification (common area normally maintained by the housing provider) </a:t>
            </a:r>
          </a:p>
          <a:p>
            <a:pPr lvl="2"/>
            <a:r>
              <a:rPr lang="en-US" dirty="0"/>
              <a:t>Usually the housing provider’s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10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0F2E-E307-4A22-B6DA-963E73B7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Animal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34DC-67F3-4BF2-B29F-C9B851A5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Assistance Animal problems:</a:t>
            </a:r>
          </a:p>
          <a:p>
            <a:pPr lvl="0"/>
            <a:endParaRPr lang="en-US" dirty="0"/>
          </a:p>
          <a:p>
            <a:pPr lvl="2"/>
            <a:r>
              <a:rPr lang="en-US" sz="2400" dirty="0"/>
              <a:t>Housing Provider refuses to allow Assistance Animal</a:t>
            </a:r>
          </a:p>
          <a:p>
            <a:pPr lvl="2"/>
            <a:r>
              <a:rPr lang="en-US" sz="2400" dirty="0"/>
              <a:t>Housing Provider requires “certification” or special training for Assistance Animal</a:t>
            </a:r>
          </a:p>
          <a:p>
            <a:pPr lvl="2"/>
            <a:r>
              <a:rPr lang="en-US" sz="2400" dirty="0"/>
              <a:t>Housing Provider places special rules or restrictions on an Assistance Animal (Person with Disability can only walk Assistance Animal in certain places, must carry Assistance Animal in elevator, etc.)</a:t>
            </a:r>
          </a:p>
          <a:p>
            <a:pPr lvl="2"/>
            <a:r>
              <a:rPr lang="en-US" sz="2400" dirty="0"/>
              <a:t>Housing Provider charges a “pet fee” or other amount for the Assistance Animal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73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F2DD-15F3-4CB0-9B87-8B0920C9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Refusal to Rent and Discriminatory Terms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4169-C8DF-4819-8BCB-4DC991077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Housing Provider refuses to rent because of history of or present mental illness</a:t>
            </a:r>
            <a:endParaRPr lang="en-US" sz="2000" dirty="0"/>
          </a:p>
          <a:p>
            <a:pPr lvl="1"/>
            <a:r>
              <a:rPr lang="en-US" sz="2400" dirty="0"/>
              <a:t>Housing Provider asks about reason for SSD and then refuses to rent </a:t>
            </a:r>
            <a:endParaRPr lang="en-US" sz="2000" dirty="0"/>
          </a:p>
          <a:p>
            <a:pPr lvl="1"/>
            <a:r>
              <a:rPr lang="en-US" sz="2400" dirty="0"/>
              <a:t>Housing Provider requires Person with Disability to live in a certain part of the property</a:t>
            </a:r>
            <a:endParaRPr lang="en-US" sz="2000" dirty="0"/>
          </a:p>
          <a:p>
            <a:pPr lvl="1"/>
            <a:r>
              <a:rPr lang="en-US" sz="2400" dirty="0"/>
              <a:t>Housing Provider refuses to rent or charges extra money because of fear of damage caused by wheelchair</a:t>
            </a:r>
            <a:endParaRPr lang="en-US" sz="2000" dirty="0"/>
          </a:p>
          <a:p>
            <a:pPr lvl="1"/>
            <a:r>
              <a:rPr lang="en-US" sz="2400" dirty="0"/>
              <a:t>Housing Provider refuses to rent because of belief that Person with Disability can’t live on their own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3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2B7A-669B-4D17-BAD1-5BD66E96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Discriminatory Provision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76C6-EC7D-4C56-910E-2A125E49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Person with Disability not allowed to bring Assistance Animal to pool or other common areas</a:t>
            </a:r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Person with Disability not allowed to participate in services offered to other residents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sz="2400" dirty="0"/>
              <a:t>Housing Provider provides transportation services which are not accessible</a:t>
            </a:r>
          </a:p>
        </p:txBody>
      </p:sp>
    </p:spTree>
    <p:extLst>
      <p:ext uri="{BB962C8B-B14F-4D97-AF65-F5344CB8AC3E}">
        <p14:creationId xmlns:p14="http://schemas.microsoft.com/office/powerpoint/2010/main" val="313037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8A4-5360-44DB-AD0F-3ADB095E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Accommodation/Mod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2A05-0FCB-45AC-B808-8F452D9C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10515600" cy="4847004"/>
          </a:xfrm>
        </p:spPr>
        <p:txBody>
          <a:bodyPr/>
          <a:lstStyle/>
          <a:p>
            <a:pPr lvl="1"/>
            <a:r>
              <a:rPr lang="en-US" sz="2400" dirty="0"/>
              <a:t>Housing Provider denies reasonable accommodation or modification or delays response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Housing Provider charges Person with Disability money related to a reasonable accommodation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Housing Provider demands excessive/invasive medical documentation to support request for accommodation or modification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Housing Provider demands that Person with Disability use a particular form to request an accommodation or modification</a:t>
            </a:r>
          </a:p>
        </p:txBody>
      </p:sp>
    </p:spTree>
    <p:extLst>
      <p:ext uri="{BB962C8B-B14F-4D97-AF65-F5344CB8AC3E}">
        <p14:creationId xmlns:p14="http://schemas.microsoft.com/office/powerpoint/2010/main" val="503072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B870-ADFF-4889-A5B5-0B32A9D6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Accessible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DC46-4341-4968-8B20-7A8A8ED1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Elevators out of order with no accommodation for person with disability</a:t>
            </a:r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Lack of ramps or curb cuts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Lack of accessible route throughout complex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 accessible path to amenities (pool, playground etc.) 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Common areas not accessible (restroom in leasing office, etc.)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49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D391-2E64-4952-AF45-7E8817D2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Retaliation	and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3878-B1C8-46E6-B1A7-888B9E79E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with Disability asserted their right to fair housing (requested reasonable accommodation, filed a fair housing complaint, etc.) and Housing Provider is taking bad action against the Person with Disability in response </a:t>
            </a:r>
          </a:p>
          <a:p>
            <a:endParaRPr lang="en-US" dirty="0"/>
          </a:p>
          <a:p>
            <a:pPr lvl="1"/>
            <a:r>
              <a:rPr lang="en-US" sz="2400" dirty="0"/>
              <a:t>Neighbor-on-Neighbor or Housing Provider-on-Tenant harassment based on disability</a:t>
            </a:r>
            <a:endParaRPr lang="en-US" sz="2000" dirty="0"/>
          </a:p>
          <a:p>
            <a:pPr lvl="2"/>
            <a:r>
              <a:rPr lang="en-US" dirty="0"/>
              <a:t>Harassing a Person with Disability because of their Assistance Animal</a:t>
            </a:r>
            <a:endParaRPr lang="en-US" sz="1800" dirty="0"/>
          </a:p>
          <a:p>
            <a:pPr lvl="2"/>
            <a:r>
              <a:rPr lang="en-US" dirty="0"/>
              <a:t>Harassing a Person with Disability because of their wheelchair, etc. 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1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D56F-2754-4A8B-8002-C668C376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questions…</a:t>
            </a:r>
          </a:p>
        </p:txBody>
      </p:sp>
      <p:pic>
        <p:nvPicPr>
          <p:cNvPr id="3074" name="Picture 2" descr="Scary lady with sharp pointy teeth. Text reads &quot;Don't worry I don't bite.&quot; It's a joke! Get it!? ">
            <a:extLst>
              <a:ext uri="{FF2B5EF4-FFF2-40B4-BE49-F238E27FC236}">
                <a16:creationId xmlns:a16="http://schemas.microsoft.com/office/drawing/2014/main" id="{33325811-F996-423D-B2BE-8DB09818C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9" y="1646238"/>
            <a:ext cx="580178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7B20-F675-425B-A9E6-2C6BB62D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Disability Rights Florida Provides: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206F-1E33-463E-A4BB-57012A14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3200"/>
            <a:ext cx="11607800" cy="5248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Free and confidential services which include:  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Information and referral 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Advocacy, legal representation and negotiation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Investigations and facility monitoring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Access to education, employment, and independence 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Elimination of abuse and neglect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50CEE-B9AA-4DE5-9400-F0CDC000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1B2-C1D0-445A-A90B-4D94258B11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69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10CC-EA6C-42C2-5597-278E6508D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Disability Rights Florida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4D74-89E8-5B85-D45C-EC37EC349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800-342-0823</a:t>
            </a:r>
          </a:p>
          <a:p>
            <a:r>
              <a:rPr lang="en-US" dirty="0"/>
              <a:t>850-488-9071</a:t>
            </a:r>
          </a:p>
          <a:p>
            <a:r>
              <a:rPr lang="en-US" dirty="0"/>
              <a:t>www.disabilityrightsflorida.org</a:t>
            </a:r>
          </a:p>
        </p:txBody>
      </p:sp>
    </p:spTree>
    <p:extLst>
      <p:ext uri="{BB962C8B-B14F-4D97-AF65-F5344CB8AC3E}">
        <p14:creationId xmlns:p14="http://schemas.microsoft.com/office/powerpoint/2010/main" val="257502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CEC0-EEB6-4386-A94D-067B53D7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0778-E2FA-4EBA-9CFF-758475E3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Disability Rights Florida advocates, educates, investigates, and litigates to protect and advance the rights, dignity, equal opportunities, self-determination and choices for all people with disabilities.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2E88-7FD9-4E39-B915-B1477B4A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1B2-C1D0-445A-A90B-4D94258B11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DF21-14A3-4FF8-9C93-DA4C4382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/>
          <a:p>
            <a:pPr algn="ctr"/>
            <a:r>
              <a:rPr lang="en-US" dirty="0"/>
              <a:t>The Fair Housing Act</a:t>
            </a:r>
          </a:p>
        </p:txBody>
      </p:sp>
      <p:pic>
        <p:nvPicPr>
          <p:cNvPr id="11" name="Content Placeholder 10" descr="A black and white photographs of president Lyndon Johnson signing the Fair Housing Act in 1968. President Johnson is seated at a table with a pen in his hand. He is surrounded by various lawmakers and other interested parties (all men, mostly white). ">
            <a:extLst>
              <a:ext uri="{FF2B5EF4-FFF2-40B4-BE49-F238E27FC236}">
                <a16:creationId xmlns:a16="http://schemas.microsoft.com/office/drawing/2014/main" id="{56666E9C-00F2-4446-8B8D-18F4C530B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348" y="2352196"/>
            <a:ext cx="5000625" cy="31623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5199B-10E8-4296-A5A8-79287B4E5772}"/>
              </a:ext>
            </a:extLst>
          </p:cNvPr>
          <p:cNvSpPr/>
          <p:nvPr/>
        </p:nvSpPr>
        <p:spPr>
          <a:xfrm>
            <a:off x="7347570" y="2096666"/>
            <a:ext cx="3031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PRESIDENT JOHNSON SIGNING THE CIVIL RIGHTS ACT OF 1968</a:t>
            </a:r>
            <a:endParaRPr lang="en-US" dirty="0"/>
          </a:p>
        </p:txBody>
      </p:sp>
      <p:grpSp>
        <p:nvGrpSpPr>
          <p:cNvPr id="6" name="Google Shape;242;p26">
            <a:extLst>
              <a:ext uri="{FF2B5EF4-FFF2-40B4-BE49-F238E27FC236}">
                <a16:creationId xmlns:a16="http://schemas.microsoft.com/office/drawing/2014/main" id="{55DF479F-94FF-4782-8CA5-E557DCC53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7570" y="3139096"/>
            <a:ext cx="2438400" cy="2494500"/>
            <a:chOff x="3597310" y="2098998"/>
            <a:chExt cx="2438400" cy="2494500"/>
          </a:xfrm>
        </p:grpSpPr>
        <p:sp>
          <p:nvSpPr>
            <p:cNvPr id="7" name="Google Shape;243;p26">
              <a:extLst>
                <a:ext uri="{FF2B5EF4-FFF2-40B4-BE49-F238E27FC236}">
                  <a16:creationId xmlns:a16="http://schemas.microsoft.com/office/drawing/2014/main" id="{823BF1A4-C487-437E-88B4-8A168D96939A}"/>
                </a:ext>
              </a:extLst>
            </p:cNvPr>
            <p:cNvSpPr/>
            <p:nvPr/>
          </p:nvSpPr>
          <p:spPr>
            <a:xfrm>
              <a:off x="3597310" y="2098998"/>
              <a:ext cx="2438400" cy="2494500"/>
            </a:xfrm>
            <a:prstGeom prst="roundRect">
              <a:avLst>
                <a:gd name="adj" fmla="val 16667"/>
              </a:avLst>
            </a:prstGeom>
            <a:solidFill>
              <a:srgbClr val="BF9000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44;p26" descr="Caption for photograph of signing of Fair Housing Act. Caption reads: Just days after the assassination of Dr. King (April 4, 1968)&#10;">
              <a:extLst>
                <a:ext uri="{FF2B5EF4-FFF2-40B4-BE49-F238E27FC236}">
                  <a16:creationId xmlns:a16="http://schemas.microsoft.com/office/drawing/2014/main" id="{A67B741F-39DC-4D86-99C4-A441FFFFBE5E}"/>
                </a:ext>
              </a:extLst>
            </p:cNvPr>
            <p:cNvSpPr txBox="1"/>
            <p:nvPr/>
          </p:nvSpPr>
          <p:spPr>
            <a:xfrm>
              <a:off x="3716410" y="2218098"/>
              <a:ext cx="2200200" cy="22563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 dirty="0">
                  <a:latin typeface="Source Sans Pro"/>
                  <a:ea typeface="Source Sans Pro"/>
                  <a:cs typeface="Source Sans Pro"/>
                  <a:sym typeface="Source Sans Pro"/>
                </a:rPr>
                <a:t>Just days after the assassination of Dr. King (April 4, 1968)</a:t>
              </a:r>
              <a:endParaRPr sz="26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7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7ABE-0E8A-4519-AA2C-F14E7371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Federal Fair Housing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420F2-CBB0-4A70-A6D2-512A6A4D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“It is the policy of the United States to provide, within Constitutional limitations, for fair housing throughout the United States.”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 U.S.C § 3601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21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87BA-4F35-4619-86C6-70ED8150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Protected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E24A-6B39-4C9D-B850-5BE035E6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0"/>
            <a:ext cx="10515600" cy="5212129"/>
          </a:xfrm>
        </p:spPr>
        <p:txBody>
          <a:bodyPr/>
          <a:lstStyle/>
          <a:p>
            <a:r>
              <a:rPr lang="en-US" dirty="0"/>
              <a:t>Race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National Origin</a:t>
            </a:r>
          </a:p>
          <a:p>
            <a:r>
              <a:rPr lang="en-US" dirty="0"/>
              <a:t>Sex </a:t>
            </a:r>
          </a:p>
          <a:p>
            <a:pPr lvl="1"/>
            <a:r>
              <a:rPr lang="en-US" dirty="0"/>
              <a:t>includes sexual harassment, gender identity, sexual orientation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Familial Status (families with children under 18)</a:t>
            </a:r>
          </a:p>
          <a:p>
            <a:r>
              <a:rPr lang="en-US" dirty="0"/>
              <a:t>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Are We There Yet&quot;">
            <a:extLst>
              <a:ext uri="{FF2B5EF4-FFF2-40B4-BE49-F238E27FC236}">
                <a16:creationId xmlns:a16="http://schemas.microsoft.com/office/drawing/2014/main" id="{172952C9-1000-4471-86D3-1C393308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259;p28" descr="Word bubble that says: &quot;Are we there yet kids?&quot; ">
            <a:extLst>
              <a:ext uri="{FF2B5EF4-FFF2-40B4-BE49-F238E27FC236}">
                <a16:creationId xmlns:a16="http://schemas.microsoft.com/office/drawing/2014/main" id="{C8FFBCCD-8304-41EF-80D7-6EC19457577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10" y="783431"/>
            <a:ext cx="370522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8;p28" descr="Photograph of Dr. Martin Luther King, Jr. waving to a crowd. ">
            <a:extLst>
              <a:ext uri="{FF2B5EF4-FFF2-40B4-BE49-F238E27FC236}">
                <a16:creationId xmlns:a16="http://schemas.microsoft.com/office/drawing/2014/main" id="{01FE1D2F-0F46-437B-A7D1-2EA371E860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49" y="3307556"/>
            <a:ext cx="452487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air Housing Complaint Data 2020&#10;Basis                HUD FHAPs&#10;Race                26.80% 26.20%&#10;Disability 60.20% 61.10%&#10;Familial Status 10.40% 10.00%&#10;Sex 13.70% 10.60%&#10;National Origin 8.10% 9.10%&#10;Color 2.10% 3.70%&#10;Religion 1.50% 2.20%&#10;Other 9.30% 13.00%">
            <a:extLst>
              <a:ext uri="{FF2B5EF4-FFF2-40B4-BE49-F238E27FC236}">
                <a16:creationId xmlns:a16="http://schemas.microsoft.com/office/drawing/2014/main" id="{3BA1F29B-5229-49AE-B4D9-24C330FE7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991" y="2045493"/>
            <a:ext cx="598756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7054"/>
      </p:ext>
    </p:extLst>
  </p:cSld>
  <p:clrMapOvr>
    <a:masterClrMapping/>
  </p:clrMapOvr>
</p:sld>
</file>

<file path=ppt/theme/theme1.xml><?xml version="1.0" encoding="utf-8"?>
<a:theme xmlns:a="http://schemas.openxmlformats.org/drawingml/2006/main" name="DRF_2019_Light">
  <a:themeElements>
    <a:clrScheme name="DRF Colors">
      <a:dk1>
        <a:srgbClr val="000000"/>
      </a:dk1>
      <a:lt1>
        <a:srgbClr val="FFFFFF"/>
      </a:lt1>
      <a:dk2>
        <a:srgbClr val="272360"/>
      </a:dk2>
      <a:lt2>
        <a:srgbClr val="E7E6E6"/>
      </a:lt2>
      <a:accent1>
        <a:srgbClr val="272360"/>
      </a:accent1>
      <a:accent2>
        <a:srgbClr val="6F1B12"/>
      </a:accent2>
      <a:accent3>
        <a:srgbClr val="A33524"/>
      </a:accent3>
      <a:accent4>
        <a:srgbClr val="D2732C"/>
      </a:accent4>
      <a:accent5>
        <a:srgbClr val="EEA636"/>
      </a:accent5>
      <a:accent6>
        <a:srgbClr val="ECCA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F_2019_Light" id="{A0BC29D7-A828-4536-9B26-BA061EFE55BE}" vid="{9FE6F894-67B5-4232-8AF3-06138AA779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DRF_2019_Light_Theme</Template>
  <TotalTime>2985</TotalTime>
  <Words>2243</Words>
  <Application>Microsoft Office PowerPoint</Application>
  <PresentationFormat>Widescreen</PresentationFormat>
  <Paragraphs>359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 Neue</vt:lpstr>
      <vt:lpstr>Source Sans Pro</vt:lpstr>
      <vt:lpstr>Tahoma</vt:lpstr>
      <vt:lpstr>DRF_2019_Light</vt:lpstr>
      <vt:lpstr>The Fair Housing Act  A Powerful Tool to Maintain Housing Stability</vt:lpstr>
      <vt:lpstr>Presenter</vt:lpstr>
      <vt:lpstr>Florida’s Protection and Advocacy Agency</vt:lpstr>
      <vt:lpstr>Disability Rights Florida Provides:</vt:lpstr>
      <vt:lpstr>Our Mission</vt:lpstr>
      <vt:lpstr>The Fair Housing Act</vt:lpstr>
      <vt:lpstr>The Federal Fair Housing Act</vt:lpstr>
      <vt:lpstr>Protected Classes</vt:lpstr>
      <vt:lpstr>PowerPoint Presentation</vt:lpstr>
      <vt:lpstr>What Housing Issues Does FHA Regulate?</vt:lpstr>
      <vt:lpstr>Who Must Comply?</vt:lpstr>
      <vt:lpstr>Exceptions</vt:lpstr>
      <vt:lpstr>Prohibited Practices</vt:lpstr>
      <vt:lpstr>Prohibited Practices Cont. </vt:lpstr>
      <vt:lpstr>“Dwelling”</vt:lpstr>
      <vt:lpstr>Disability Defined</vt:lpstr>
      <vt:lpstr>FHA Definition of Disability is Broad</vt:lpstr>
      <vt:lpstr>Reasonable Accommodations and Modifications </vt:lpstr>
      <vt:lpstr>Reasonable Accommodations</vt:lpstr>
      <vt:lpstr>Reasonable Modification (1 of 2)</vt:lpstr>
      <vt:lpstr>Reasonable Modification (2 of 2)</vt:lpstr>
      <vt:lpstr>Direct Threat</vt:lpstr>
      <vt:lpstr>Direct Threat </vt:lpstr>
      <vt:lpstr>How do you request an Accommodation?</vt:lpstr>
      <vt:lpstr>Did Resident Make a Request for RA? </vt:lpstr>
      <vt:lpstr>Fair Housing Nonsense</vt:lpstr>
      <vt:lpstr>This Letter Isn’t From a DOCTOR</vt:lpstr>
      <vt:lpstr>Forms!</vt:lpstr>
      <vt:lpstr>Bad Forms</vt:lpstr>
      <vt:lpstr>Example of a BAD form</vt:lpstr>
      <vt:lpstr>Who Pays?</vt:lpstr>
      <vt:lpstr>Who Pays? $$$$</vt:lpstr>
      <vt:lpstr>Assistance Animal Problems</vt:lpstr>
      <vt:lpstr>Refusal to Rent and Discriminatory Terms </vt:lpstr>
      <vt:lpstr>Discriminatory Provision of Services</vt:lpstr>
      <vt:lpstr>Reasonable Accommodation/Mod</vt:lpstr>
      <vt:lpstr>Lack of Accessible Features</vt:lpstr>
      <vt:lpstr>Retaliation and Harassment</vt:lpstr>
      <vt:lpstr>If you have questions…</vt:lpstr>
      <vt:lpstr>Disability Rights Florida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FUN</dc:title>
  <dc:creator>Katherine Hanson</dc:creator>
  <cp:lastModifiedBy>James McCabe</cp:lastModifiedBy>
  <cp:revision>42</cp:revision>
  <cp:lastPrinted>2022-05-10T15:46:50Z</cp:lastPrinted>
  <dcterms:created xsi:type="dcterms:W3CDTF">2019-08-26T14:51:20Z</dcterms:created>
  <dcterms:modified xsi:type="dcterms:W3CDTF">2022-05-11T13:05:21Z</dcterms:modified>
</cp:coreProperties>
</file>